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1" r:id="rId7"/>
    <p:sldId id="272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96" userDrawn="1">
          <p15:clr>
            <a:srgbClr val="A4A3A4"/>
          </p15:clr>
        </p15:guide>
        <p15:guide id="2" pos="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954"/>
      </p:cViewPr>
      <p:guideLst>
        <p:guide orient="horz" pos="696"/>
        <p:guide pos="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900DE-41F1-4920-9FF4-B47872244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A250B6-6EA9-4A62-8CCB-67451C6C8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D77671-2CE3-45D7-85B2-25D86E01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F601-D74A-44C0-8B85-F5C76461C2F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944286-35BC-4097-AB6D-F08A5A67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3AA154-8ED7-4F3B-8DCF-00ECCDCE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F2C2-4ADB-4EFA-A755-9F4FBD33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5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E9EB8B-BC23-4EE7-9C18-E30AF266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67D981-DDB7-420A-B7E6-20FE99B3D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A57057-A47B-46A0-9C74-AEEE7C79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F601-D74A-44C0-8B85-F5C76461C2F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1B8D11-493B-43AA-BADE-3D9D4509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E13898-305A-431D-B458-CBE2BB52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F2C2-4ADB-4EFA-A755-9F4FBD33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742918C-C618-4A83-ABF5-515EF8E45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86640B-312B-47D3-B316-65F7BFDE2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D0B38-CE66-4E46-883E-8E290848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F601-D74A-44C0-8B85-F5C76461C2F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1B13F7-71A5-43B5-9B52-F90E6513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E25292-7D80-4EA2-87DE-F437F874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F2C2-4ADB-4EFA-A755-9F4FBD33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A90DC-04A3-4101-B109-9ADA7203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6C14A5-6C37-4AEF-86C4-0BC501810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4CE66D-D0D1-4876-BBBF-E488302D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F601-D74A-44C0-8B85-F5C76461C2F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B7118-34DD-4D97-977D-A0AC987C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8A4D7D-D825-47BC-8292-03189229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F2C2-4ADB-4EFA-A755-9F4FBD33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BCCE-6707-4A25-B5BC-F4EEDC94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8CC358-720B-4033-BC6A-B044B8EB4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89206B-FD4B-4F25-9ABC-F78AC935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F601-D74A-44C0-8B85-F5C76461C2F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483362-D169-49B2-A535-EEEDD260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63500-32CF-48BD-987A-445E6E33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F2C2-4ADB-4EFA-A755-9F4FBD33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6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6F835-7E32-4E37-9FA4-FBBB30A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3DDF45-2F44-4028-BDE8-77DC1EB76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C65045-911D-42A7-A261-968FDC7BB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3C5BA3-6684-4D19-9FEF-08E3A930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F601-D74A-44C0-8B85-F5C76461C2F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80E198-FB9E-4BE0-9EF8-86FADE34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9E1D9E-E428-44A8-A66F-AC6D3BA0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F2C2-4ADB-4EFA-A755-9F4FBD33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9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7501D-9E8B-43C2-9EEA-D3EB10F1C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071AE9-DC01-42B6-A7DD-B1D98103D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3C84DB-3437-497F-A503-A94B46C2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ED4BFC-FF7A-40B0-B535-6698F7471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40574B-67ED-43EF-85F2-0DE540E70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B7B3A9-A316-47D3-AF7D-757C0B1F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F601-D74A-44C0-8B85-F5C76461C2F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A942F2-436D-4FED-899C-0AC8BAE5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0195F9-9D37-4F42-938F-47917742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F2C2-4ADB-4EFA-A755-9F4FBD33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6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33F34-C472-46DA-9000-23C899B3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66CC52-ACD0-4E4F-8EC3-56CD73CC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F601-D74A-44C0-8B85-F5C76461C2F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BD6538-0DE6-478B-B495-A83B9E4F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D19F40-B219-4D10-88CF-65C15068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F2C2-4ADB-4EFA-A755-9F4FBD33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0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120DC3-D61D-4635-88E1-4F8FD10D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F601-D74A-44C0-8B85-F5C76461C2F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E3FBC36-8D6B-4792-8676-BD84D7D3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420CC3-2D61-4665-9A95-D96D8719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F2C2-4ADB-4EFA-A755-9F4FBD33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6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E198C-D555-4175-BD61-EF629B34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026B9B-9EAB-471C-8DBD-311A5CFF2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44CC3D-50E6-48C2-864E-1E6B46CF4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09E3AF-2F09-49CD-80B7-C25D0C345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F601-D74A-44C0-8B85-F5C76461C2F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AD5C45-4EB7-4E52-A451-F141D340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F08FDA-BC87-47D4-8910-D38341F6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F2C2-4ADB-4EFA-A755-9F4FBD33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5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47A72-152A-49A4-BFCB-A0ACA76B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E68C85-6819-49C4-9DD0-ED01C0B02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EB9888-17B0-48FA-812E-3F9EE75B2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ED8860-6D7E-4ABC-9F00-F5971B62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F601-D74A-44C0-8B85-F5C76461C2F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C8420F-7787-4415-A55B-CD834F0E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A1BD3-2178-4BF8-99F8-6BAFF236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BF2C2-4ADB-4EFA-A755-9F4FBD33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B8EC4E-3E6B-4893-A283-23BCEEF8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78CE65-6389-4D52-8F8D-6F9DDC4E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29A2A3-1BF5-4520-BE88-248F815B6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F601-D74A-44C0-8B85-F5C76461C2F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C2FD59-BA32-4135-A04F-B6A9C0F3D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015937-B8BB-461D-BAD3-7053F3508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F2C2-4ADB-4EFA-A755-9F4FBD33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26" Type="http://schemas.openxmlformats.org/officeDocument/2006/relationships/image" Target="../media/image31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1.emf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jpg"/><Relationship Id="rId30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FA67D77-7A3C-43E2-9484-C4073B380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71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ADBAA8-DAB8-448F-8B79-274138A575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8000">
                <a:srgbClr val="7030A0">
                  <a:alpha val="65000"/>
                </a:srgbClr>
              </a:gs>
              <a:gs pos="69000">
                <a:srgbClr val="00609C">
                  <a:alpha val="75000"/>
                </a:srgbClr>
              </a:gs>
              <a:gs pos="28000">
                <a:srgbClr val="7030A0">
                  <a:alpha val="75000"/>
                </a:srgbClr>
              </a:gs>
              <a:gs pos="0">
                <a:schemeClr val="accent2">
                  <a:alpha val="75000"/>
                </a:schemeClr>
              </a:gs>
              <a:gs pos="84000">
                <a:schemeClr val="accent1">
                  <a:alpha val="75000"/>
                </a:schemeClr>
              </a:gs>
              <a:gs pos="100000">
                <a:schemeClr val="tx2">
                  <a:lumMod val="40000"/>
                  <a:lumOff val="60000"/>
                  <a:alpha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29">
            <a:extLst>
              <a:ext uri="{FF2B5EF4-FFF2-40B4-BE49-F238E27FC236}">
                <a16:creationId xmlns:a16="http://schemas.microsoft.com/office/drawing/2014/main" xmlns="" id="{22FE711F-ADE9-4187-8494-2506412470B3}"/>
              </a:ext>
            </a:extLst>
          </p:cNvPr>
          <p:cNvSpPr txBox="1">
            <a:spLocks/>
          </p:cNvSpPr>
          <p:nvPr/>
        </p:nvSpPr>
        <p:spPr>
          <a:xfrm>
            <a:off x="1485854" y="1940183"/>
            <a:ext cx="9140105" cy="2726387"/>
          </a:xfrm>
          <a:prstGeom prst="rect">
            <a:avLst/>
          </a:prstGeom>
        </p:spPr>
        <p:txBody>
          <a:bodyPr vert="horz" wrap="square" lIns="0" tIns="39116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080"/>
              </a:spcBef>
            </a:pPr>
            <a:r>
              <a:rPr lang="en-US" sz="9600" spc="-80" dirty="0">
                <a:solidFill>
                  <a:srgbClr val="FFFFFF"/>
                </a:solidFill>
                <a:latin typeface="Calibri-Light"/>
                <a:cs typeface="Calibri-Light"/>
              </a:rPr>
              <a:t>Say </a:t>
            </a:r>
            <a:r>
              <a:rPr lang="en-US" sz="9600" spc="5" dirty="0">
                <a:solidFill>
                  <a:srgbClr val="FFFFFF"/>
                </a:solidFill>
                <a:latin typeface="Calibri-Light"/>
                <a:cs typeface="Calibri-Light"/>
              </a:rPr>
              <a:t>Hi </a:t>
            </a:r>
            <a:r>
              <a:rPr lang="en-US" sz="9600" spc="-60" dirty="0">
                <a:solidFill>
                  <a:srgbClr val="FFFFFF"/>
                </a:solidFill>
                <a:latin typeface="Calibri-Light"/>
                <a:cs typeface="Calibri-Light"/>
              </a:rPr>
              <a:t>to</a:t>
            </a:r>
            <a:r>
              <a:rPr lang="en-US" sz="9600" spc="20" dirty="0">
                <a:solidFill>
                  <a:srgbClr val="FFFFFF"/>
                </a:solidFill>
                <a:latin typeface="Calibri-Light"/>
                <a:cs typeface="Calibri-Light"/>
              </a:rPr>
              <a:t> </a:t>
            </a:r>
            <a:r>
              <a:rPr lang="en-US" sz="9600" spc="-30" dirty="0">
                <a:solidFill>
                  <a:srgbClr val="FFFFFF"/>
                </a:solidFill>
                <a:latin typeface="Calibri-Light"/>
                <a:cs typeface="Calibri-Light"/>
              </a:rPr>
              <a:t>HiWire</a:t>
            </a:r>
            <a:endParaRPr lang="en-US" sz="9600" dirty="0">
              <a:latin typeface="Calibri-Light"/>
              <a:cs typeface="Calibri-Light"/>
            </a:endParaRPr>
          </a:p>
          <a:p>
            <a:pPr>
              <a:spcBef>
                <a:spcPts val="930"/>
              </a:spcBef>
            </a:pPr>
            <a:r>
              <a:rPr lang="en-US" sz="3200" spc="-20" dirty="0">
                <a:solidFill>
                  <a:srgbClr val="FFFFFF"/>
                </a:solidFill>
              </a:rPr>
              <a:t>HiWire Consortium to Enable Plug &amp; Play</a:t>
            </a:r>
            <a:br>
              <a:rPr lang="en-US" sz="3200" spc="-20" dirty="0">
                <a:solidFill>
                  <a:srgbClr val="FFFFFF"/>
                </a:solidFill>
              </a:rPr>
            </a:br>
            <a:r>
              <a:rPr lang="en-US" sz="3200" spc="-20" dirty="0">
                <a:solidFill>
                  <a:srgbClr val="FFFFFF"/>
                </a:solidFill>
              </a:rPr>
              <a:t>AEC </a:t>
            </a:r>
            <a:r>
              <a:rPr lang="en-US" sz="3200" spc="-5" dirty="0">
                <a:solidFill>
                  <a:srgbClr val="FFFFFF"/>
                </a:solidFill>
              </a:rPr>
              <a:t>Interconnects </a:t>
            </a:r>
            <a:r>
              <a:rPr lang="en-US" sz="3200" spc="-15" dirty="0">
                <a:solidFill>
                  <a:srgbClr val="FFFFFF"/>
                </a:solidFill>
              </a:rPr>
              <a:t>for </a:t>
            </a:r>
            <a:r>
              <a:rPr lang="en-US" sz="3200" spc="5" dirty="0">
                <a:solidFill>
                  <a:srgbClr val="FFFFFF"/>
                </a:solidFill>
              </a:rPr>
              <a:t>High Speed </a:t>
            </a:r>
            <a:r>
              <a:rPr lang="en-US" sz="3200" spc="-10" dirty="0">
                <a:solidFill>
                  <a:srgbClr val="FFFFFF"/>
                </a:solidFill>
              </a:rPr>
              <a:t>Data</a:t>
            </a:r>
            <a:r>
              <a:rPr lang="en-US" sz="3200" spc="85" dirty="0">
                <a:solidFill>
                  <a:srgbClr val="FFFFFF"/>
                </a:solidFill>
              </a:rPr>
              <a:t> </a:t>
            </a:r>
            <a:r>
              <a:rPr lang="en-US" sz="3200" spc="-10" dirty="0">
                <a:solidFill>
                  <a:srgbClr val="FFFFFF"/>
                </a:solidFill>
              </a:rPr>
              <a:t>Centers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2C21A0-4BBF-46BF-B69D-85DD29AADD09}"/>
              </a:ext>
            </a:extLst>
          </p:cNvPr>
          <p:cNvSpPr txBox="1"/>
          <p:nvPr/>
        </p:nvSpPr>
        <p:spPr>
          <a:xfrm>
            <a:off x="10421022" y="2364199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TM</a:t>
            </a:r>
          </a:p>
        </p:txBody>
      </p:sp>
      <p:pic>
        <p:nvPicPr>
          <p:cNvPr id="1027" name="Picture 3" descr="C:\Users\Robert\Desktop\hiwire_consortium horiz_white 5 inch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382" y="5533115"/>
            <a:ext cx="4572000" cy="6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7866D4-BD51-4909-A4E7-1CAB3E207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6" t="9722" b="18334"/>
          <a:stretch/>
        </p:blipFill>
        <p:spPr>
          <a:xfrm>
            <a:off x="1707085" y="247650"/>
            <a:ext cx="9869645" cy="66103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80FF99B-0775-4C71-9EFC-F1695C9313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8000">
                <a:srgbClr val="7030A0">
                  <a:alpha val="65000"/>
                </a:srgbClr>
              </a:gs>
              <a:gs pos="69000">
                <a:srgbClr val="00609C">
                  <a:alpha val="75000"/>
                </a:srgbClr>
              </a:gs>
              <a:gs pos="28000">
                <a:srgbClr val="7030A0">
                  <a:alpha val="75000"/>
                </a:srgbClr>
              </a:gs>
              <a:gs pos="0">
                <a:schemeClr val="accent2">
                  <a:alpha val="75000"/>
                </a:schemeClr>
              </a:gs>
              <a:gs pos="84000">
                <a:schemeClr val="accent1">
                  <a:alpha val="75000"/>
                </a:schemeClr>
              </a:gs>
              <a:gs pos="100000">
                <a:schemeClr val="tx2">
                  <a:lumMod val="40000"/>
                  <a:lumOff val="60000"/>
                  <a:alpha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8340" y="2344615"/>
            <a:ext cx="7818120" cy="1008449"/>
          </a:xfrm>
          <a:prstGeom prst="rect">
            <a:avLst/>
          </a:prstGeom>
        </p:spPr>
        <p:txBody>
          <a:bodyPr vert="horz" wrap="square" lIns="0" tIns="11144" rIns="0" bIns="0" rtlCol="0" anchor="ctr">
            <a:spAutoFit/>
          </a:bodyPr>
          <a:lstStyle/>
          <a:p>
            <a:pPr marL="8573" algn="ctr">
              <a:spcBef>
                <a:spcPts val="88"/>
              </a:spcBef>
            </a:pPr>
            <a:r>
              <a:rPr lang="en-US" sz="3600" spc="-54" dirty="0">
                <a:solidFill>
                  <a:srgbClr val="FFFFFF"/>
                </a:solidFill>
                <a:latin typeface="+mn-lt"/>
                <a:cs typeface="Calibri-Light"/>
              </a:rPr>
              <a:t> Introducing the HiWire Certified</a:t>
            </a:r>
            <a:br>
              <a:rPr lang="en-US" sz="3600" spc="-54" dirty="0">
                <a:solidFill>
                  <a:srgbClr val="FFFFFF"/>
                </a:solidFill>
                <a:latin typeface="+mn-lt"/>
                <a:cs typeface="Calibri-Light"/>
              </a:rPr>
            </a:br>
            <a:r>
              <a:rPr lang="en-US" sz="3600" spc="-54" dirty="0">
                <a:solidFill>
                  <a:srgbClr val="FFFFFF"/>
                </a:solidFill>
                <a:latin typeface="+mn-lt"/>
                <a:cs typeface="Calibri-Light"/>
              </a:rPr>
              <a:t>Active Electrical Cable (AEC)</a:t>
            </a:r>
            <a:endParaRPr sz="3600" dirty="0">
              <a:latin typeface="+mn-lt"/>
              <a:cs typeface="Calibri-Light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B7E1145-0C6D-47A9-B180-21A8B24B405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47650" y="346662"/>
            <a:ext cx="3365284" cy="1097375"/>
          </a:xfrm>
          <a:prstGeom prst="rect">
            <a:avLst/>
          </a:prstGeom>
        </p:spPr>
      </p:pic>
      <p:pic>
        <p:nvPicPr>
          <p:cNvPr id="9" name="Picture 3" descr="C:\Users\Robert\Desktop\hiwire_consortium horiz_white 5 inch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3" y="6002652"/>
            <a:ext cx="3186034" cy="4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obert\Desktop\Credo-HiWire Consortium Logo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2"/>
          <a:stretch/>
        </p:blipFill>
        <p:spPr bwMode="auto">
          <a:xfrm>
            <a:off x="134909" y="5861052"/>
            <a:ext cx="3072985" cy="7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5860B01-348B-42D9-A07F-C67478E9C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400533"/>
            <a:ext cx="9010650" cy="456310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C939D6A-2DEA-446C-BE8A-3E2515F8BBA9}"/>
              </a:ext>
            </a:extLst>
          </p:cNvPr>
          <p:cNvSpPr/>
          <p:nvPr/>
        </p:nvSpPr>
        <p:spPr>
          <a:xfrm>
            <a:off x="698308" y="463034"/>
            <a:ext cx="9345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5" dirty="0">
                <a:solidFill>
                  <a:srgbClr val="762981"/>
                </a:solidFill>
              </a:rPr>
              <a:t>The </a:t>
            </a:r>
            <a:r>
              <a:rPr lang="en-US" sz="4800" b="1" spc="-15" dirty="0">
                <a:solidFill>
                  <a:srgbClr val="762981"/>
                </a:solidFill>
              </a:rPr>
              <a:t>Lowdown </a:t>
            </a:r>
            <a:r>
              <a:rPr lang="en-US" sz="4800" b="1" dirty="0">
                <a:solidFill>
                  <a:srgbClr val="762981"/>
                </a:solidFill>
              </a:rPr>
              <a:t>on</a:t>
            </a:r>
            <a:r>
              <a:rPr lang="en-US" sz="4800" b="1" spc="-45" dirty="0">
                <a:solidFill>
                  <a:srgbClr val="762981"/>
                </a:solidFill>
              </a:rPr>
              <a:t> </a:t>
            </a:r>
            <a:r>
              <a:rPr lang="en-US" sz="4800" b="1" spc="-15" dirty="0">
                <a:solidFill>
                  <a:srgbClr val="762981"/>
                </a:solidFill>
              </a:rPr>
              <a:t>HiWire AEC Cables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9200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xmlns="" id="{A3424A37-BAED-4203-BBB4-98E4049637AA}"/>
              </a:ext>
            </a:extLst>
          </p:cNvPr>
          <p:cNvSpPr/>
          <p:nvPr/>
        </p:nvSpPr>
        <p:spPr>
          <a:xfrm>
            <a:off x="0" y="1790700"/>
            <a:ext cx="12214351" cy="506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F8CCE5EC-85AC-432B-8BD2-9A0B599AE18A}"/>
              </a:ext>
            </a:extLst>
          </p:cNvPr>
          <p:cNvSpPr txBox="1"/>
          <p:nvPr/>
        </p:nvSpPr>
        <p:spPr>
          <a:xfrm>
            <a:off x="450850" y="2032002"/>
            <a:ext cx="5511800" cy="3685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30200" algn="l"/>
              </a:tabLst>
            </a:pPr>
            <a:r>
              <a:rPr lang="en-US" sz="2200" b="1" spc="-5" dirty="0">
                <a:solidFill>
                  <a:srgbClr val="FFFFFF"/>
                </a:solidFill>
                <a:latin typeface="Calibri"/>
                <a:cs typeface="Calibri"/>
              </a:rPr>
              <a:t>Enable trusted AEC cables that always work</a:t>
            </a: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3020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Calibri"/>
                <a:cs typeface="Calibri"/>
              </a:rPr>
              <a:t>Plug &amp; play</a:t>
            </a:r>
          </a:p>
          <a:p>
            <a:pPr marL="330200" indent="-317500">
              <a:spcBef>
                <a:spcPts val="100"/>
              </a:spcBef>
              <a:buChar char="•"/>
              <a:tabLst>
                <a:tab pos="330200" algn="l"/>
              </a:tabLst>
            </a:pPr>
            <a:endParaRPr lang="en-US" sz="2200" b="1" spc="-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30200" indent="-317500">
              <a:spcBef>
                <a:spcPts val="100"/>
              </a:spcBef>
              <a:buChar char="•"/>
              <a:tabLst>
                <a:tab pos="330200" algn="l"/>
              </a:tabLst>
            </a:pPr>
            <a:r>
              <a:rPr lang="en-US" sz="2200" b="1" spc="-5" dirty="0">
                <a:solidFill>
                  <a:srgbClr val="FFFFFF"/>
                </a:solidFill>
                <a:latin typeface="Calibri"/>
                <a:cs typeface="Calibri"/>
              </a:rPr>
              <a:t>HiWire AEC Spec </a:t>
            </a:r>
          </a:p>
          <a:p>
            <a:pPr marL="787400" lvl="1" indent="-317500">
              <a:spcBef>
                <a:spcPts val="100"/>
              </a:spcBef>
              <a:buChar char="•"/>
              <a:tabLst>
                <a:tab pos="33020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Calibri"/>
                <a:cs typeface="Calibri"/>
              </a:rPr>
              <a:t>New SNIA category</a:t>
            </a:r>
          </a:p>
          <a:p>
            <a:pPr marL="787400" lvl="1" indent="-317500">
              <a:spcBef>
                <a:spcPts val="100"/>
              </a:spcBef>
              <a:buChar char="•"/>
              <a:tabLst>
                <a:tab pos="33020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Calibri"/>
                <a:cs typeface="Calibri"/>
              </a:rPr>
              <a:t>Specific Parameters from existing MSAs</a:t>
            </a:r>
          </a:p>
          <a:p>
            <a:pPr marL="330200" indent="-317500">
              <a:spcBef>
                <a:spcPts val="100"/>
              </a:spcBef>
              <a:buChar char="•"/>
              <a:tabLst>
                <a:tab pos="330200" algn="l"/>
              </a:tabLst>
            </a:pPr>
            <a:endParaRPr lang="en-US" sz="2200" b="1" spc="-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330200" indent="-317500">
              <a:spcBef>
                <a:spcPts val="100"/>
              </a:spcBef>
              <a:buChar char="•"/>
              <a:tabLst>
                <a:tab pos="330200" algn="l"/>
              </a:tabLst>
            </a:pPr>
            <a:r>
              <a:rPr lang="en-US" sz="2200" b="1" spc="-5" dirty="0">
                <a:solidFill>
                  <a:srgbClr val="FFFFFF"/>
                </a:solidFill>
                <a:latin typeface="Calibri"/>
                <a:cs typeface="Calibri"/>
              </a:rPr>
              <a:t>Certification test spec</a:t>
            </a:r>
          </a:p>
          <a:p>
            <a:pPr marL="787400" lvl="1" indent="-317500">
              <a:spcBef>
                <a:spcPts val="100"/>
              </a:spcBef>
              <a:buChar char="•"/>
              <a:tabLst>
                <a:tab pos="33020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Calibri"/>
                <a:cs typeface="Calibri"/>
              </a:rPr>
              <a:t>Specific tests on ref HW</a:t>
            </a:r>
          </a:p>
          <a:p>
            <a:pPr marL="787400" lvl="1" indent="-317500">
              <a:spcBef>
                <a:spcPts val="100"/>
              </a:spcBef>
              <a:buChar char="•"/>
              <a:tabLst>
                <a:tab pos="33020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Calibri"/>
                <a:cs typeface="Calibri"/>
              </a:rPr>
              <a:t>Qualification Flow (electrical, environmental, thermal)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0ED724E4-419C-46C1-B896-6388E3B17BD0}"/>
              </a:ext>
            </a:extLst>
          </p:cNvPr>
          <p:cNvSpPr txBox="1"/>
          <p:nvPr/>
        </p:nvSpPr>
        <p:spPr>
          <a:xfrm>
            <a:off x="6314622" y="2036058"/>
            <a:ext cx="5248728" cy="43909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 indent="-317500">
              <a:spcBef>
                <a:spcPts val="1200"/>
              </a:spcBef>
              <a:buFontTx/>
              <a:buChar char="•"/>
              <a:tabLst>
                <a:tab pos="330200" algn="l"/>
              </a:tabLst>
            </a:pPr>
            <a:r>
              <a:rPr lang="en-US" sz="2200" b="1" spc="-20" dirty="0">
                <a:solidFill>
                  <a:srgbClr val="FFFFFF"/>
                </a:solidFill>
                <a:cs typeface="Calibri"/>
              </a:rPr>
              <a:t>Release Certified HiWire Mark</a:t>
            </a:r>
          </a:p>
          <a:p>
            <a:pPr marL="330200" indent="-317500">
              <a:spcBef>
                <a:spcPts val="1200"/>
              </a:spcBef>
              <a:buFontTx/>
              <a:buChar char="•"/>
              <a:tabLst>
                <a:tab pos="330200" algn="l"/>
              </a:tabLst>
            </a:pPr>
            <a:endParaRPr lang="en-US" sz="1100" b="1" spc="-20" dirty="0">
              <a:solidFill>
                <a:srgbClr val="FFFFFF"/>
              </a:solidFill>
              <a:cs typeface="Calibri"/>
            </a:endParaRPr>
          </a:p>
          <a:p>
            <a:pPr marL="330200" indent="-317500">
              <a:spcBef>
                <a:spcPts val="1200"/>
              </a:spcBef>
              <a:buFontTx/>
              <a:buChar char="•"/>
              <a:tabLst>
                <a:tab pos="330200" algn="l"/>
              </a:tabLst>
            </a:pPr>
            <a:r>
              <a:rPr lang="en-US" sz="2200" b="1" spc="-20" dirty="0">
                <a:solidFill>
                  <a:srgbClr val="FFFFFF"/>
                </a:solidFill>
                <a:cs typeface="Calibri"/>
              </a:rPr>
              <a:t>3</a:t>
            </a:r>
            <a:r>
              <a:rPr lang="en-US" sz="2200" b="1" spc="-20" baseline="30000" dirty="0">
                <a:solidFill>
                  <a:srgbClr val="FFFFFF"/>
                </a:solidFill>
                <a:cs typeface="Calibri"/>
              </a:rPr>
              <a:t>rd</a:t>
            </a:r>
            <a:r>
              <a:rPr lang="en-US" sz="2200" b="1" spc="-20" dirty="0">
                <a:solidFill>
                  <a:srgbClr val="FFFFFF"/>
                </a:solidFill>
                <a:cs typeface="Calibri"/>
              </a:rPr>
              <a:t> Party Certification Lab</a:t>
            </a:r>
          </a:p>
          <a:p>
            <a:pPr marL="787400" lvl="1" indent="-317500">
              <a:buFontTx/>
              <a:buChar char="•"/>
              <a:tabLst>
                <a:tab pos="330200" algn="l"/>
              </a:tabLst>
            </a:pPr>
            <a:r>
              <a:rPr lang="en-US" sz="2000" b="1" spc="-20" dirty="0">
                <a:solidFill>
                  <a:srgbClr val="FFFFFF"/>
                </a:solidFill>
                <a:cs typeface="Calibri"/>
              </a:rPr>
              <a:t>Administered by respected 3</a:t>
            </a:r>
            <a:r>
              <a:rPr lang="en-US" sz="2000" b="1" spc="-20" baseline="30000" dirty="0">
                <a:solidFill>
                  <a:srgbClr val="FFFFFF"/>
                </a:solidFill>
                <a:cs typeface="Calibri"/>
              </a:rPr>
              <a:t>rd</a:t>
            </a:r>
            <a:r>
              <a:rPr lang="en-US" sz="2000" b="1" spc="-20" dirty="0">
                <a:solidFill>
                  <a:srgbClr val="FFFFFF"/>
                </a:solidFill>
                <a:cs typeface="Calibri"/>
              </a:rPr>
              <a:t> parties                 (TUV, UL, Intertek, etc.)</a:t>
            </a:r>
          </a:p>
          <a:p>
            <a:pPr marL="330200" indent="-317500">
              <a:spcBef>
                <a:spcPts val="1200"/>
              </a:spcBef>
              <a:buFontTx/>
              <a:buChar char="•"/>
              <a:tabLst>
                <a:tab pos="330200" algn="l"/>
              </a:tabLst>
            </a:pPr>
            <a:endParaRPr lang="en-US" sz="1050" b="1" spc="-20" dirty="0">
              <a:solidFill>
                <a:srgbClr val="FFFFFF"/>
              </a:solidFill>
              <a:cs typeface="Calibri"/>
            </a:endParaRPr>
          </a:p>
          <a:p>
            <a:pPr marL="330200" indent="-317500">
              <a:spcBef>
                <a:spcPts val="1200"/>
              </a:spcBef>
              <a:buFontTx/>
              <a:buChar char="•"/>
              <a:tabLst>
                <a:tab pos="330200" algn="l"/>
              </a:tabLst>
            </a:pPr>
            <a:r>
              <a:rPr lang="en-US" sz="2200" b="1" spc="-20" dirty="0">
                <a:solidFill>
                  <a:srgbClr val="FFFFFF"/>
                </a:solidFill>
                <a:cs typeface="Calibri"/>
              </a:rPr>
              <a:t>Host plug-fests for HiWire certified components</a:t>
            </a:r>
          </a:p>
          <a:p>
            <a:pPr marL="787400" lvl="1" indent="-317500">
              <a:buFontTx/>
              <a:buChar char="•"/>
              <a:tabLst>
                <a:tab pos="330200" algn="l"/>
              </a:tabLst>
            </a:pPr>
            <a:r>
              <a:rPr lang="en-US" sz="2000" b="1" spc="-20" dirty="0">
                <a:solidFill>
                  <a:srgbClr val="FFFFFF"/>
                </a:solidFill>
                <a:cs typeface="Calibri"/>
              </a:rPr>
              <a:t>Cables, Cages, Systems</a:t>
            </a:r>
          </a:p>
          <a:p>
            <a:pPr marL="330200" indent="-317500">
              <a:spcBef>
                <a:spcPts val="1200"/>
              </a:spcBef>
              <a:buFontTx/>
              <a:buChar char="•"/>
              <a:tabLst>
                <a:tab pos="330200" algn="l"/>
              </a:tabLst>
            </a:pPr>
            <a:endParaRPr lang="en-US" sz="1100" b="1" spc="-20" dirty="0">
              <a:solidFill>
                <a:srgbClr val="FFFFFF"/>
              </a:solidFill>
              <a:cs typeface="Calibri"/>
            </a:endParaRPr>
          </a:p>
          <a:p>
            <a:pPr marL="330200" indent="-317500">
              <a:spcBef>
                <a:spcPts val="1200"/>
              </a:spcBef>
              <a:buFontTx/>
              <a:buChar char="•"/>
              <a:tabLst>
                <a:tab pos="330200" algn="l"/>
              </a:tabLst>
            </a:pPr>
            <a:r>
              <a:rPr lang="en-US" sz="2200" b="1" spc="-20" dirty="0">
                <a:solidFill>
                  <a:srgbClr val="FFFFFF"/>
                </a:solidFill>
                <a:cs typeface="Calibri"/>
              </a:rPr>
              <a:t>Market HiWire as a trusted, reliable interconnect solution</a:t>
            </a:r>
            <a:endParaRPr lang="en-US" sz="2200" spc="-2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92FE4550-F02B-48AD-AD9D-BD28042E8560}"/>
              </a:ext>
            </a:extLst>
          </p:cNvPr>
          <p:cNvSpPr txBox="1">
            <a:spLocks/>
          </p:cNvSpPr>
          <p:nvPr/>
        </p:nvSpPr>
        <p:spPr>
          <a:xfrm>
            <a:off x="4295308" y="616029"/>
            <a:ext cx="6544142" cy="6776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800" spc="-2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Consortium </a:t>
            </a:r>
            <a:r>
              <a:rPr lang="en-US" sz="4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Objectives</a:t>
            </a:r>
            <a:endParaRPr lang="en-US" sz="4800" spc="-2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5B6DB56-88B5-46CA-8E2C-16AEF4636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01623"/>
            <a:ext cx="3365678" cy="1098997"/>
          </a:xfrm>
          <a:prstGeom prst="rect">
            <a:avLst/>
          </a:prstGeom>
        </p:spPr>
      </p:pic>
      <p:pic>
        <p:nvPicPr>
          <p:cNvPr id="8" name="Picture 3" descr="C:\Users\Robert\Desktop\hiwire_consortium horiz_white 5 inch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3" y="6002652"/>
            <a:ext cx="3186034" cy="4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4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1255C4-8888-440E-A248-31245FC5C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49395"/>
          <a:stretch/>
        </p:blipFill>
        <p:spPr bwMode="auto">
          <a:xfrm>
            <a:off x="-25397" y="1"/>
            <a:ext cx="12217398" cy="199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D50271-C8B8-44A3-A829-0D086B801CB3}"/>
              </a:ext>
            </a:extLst>
          </p:cNvPr>
          <p:cNvSpPr/>
          <p:nvPr/>
        </p:nvSpPr>
        <p:spPr>
          <a:xfrm>
            <a:off x="0" y="1"/>
            <a:ext cx="12192000" cy="1992593"/>
          </a:xfrm>
          <a:prstGeom prst="rect">
            <a:avLst/>
          </a:prstGeom>
          <a:gradFill flip="none" rotWithShape="1">
            <a:gsLst>
              <a:gs pos="38000">
                <a:srgbClr val="7030A0">
                  <a:alpha val="65000"/>
                </a:srgbClr>
              </a:gs>
              <a:gs pos="69000">
                <a:srgbClr val="00609C">
                  <a:alpha val="75000"/>
                </a:srgbClr>
              </a:gs>
              <a:gs pos="28000">
                <a:srgbClr val="7030A0">
                  <a:alpha val="75000"/>
                </a:srgbClr>
              </a:gs>
              <a:gs pos="0">
                <a:schemeClr val="accent2">
                  <a:alpha val="75000"/>
                </a:schemeClr>
              </a:gs>
              <a:gs pos="84000">
                <a:schemeClr val="accent1">
                  <a:alpha val="75000"/>
                </a:schemeClr>
              </a:gs>
              <a:gs pos="100000">
                <a:schemeClr val="tx2">
                  <a:lumMod val="40000"/>
                  <a:lumOff val="60000"/>
                  <a:alpha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1C0CE5-6E68-4549-9CB5-27B477886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949" y="0"/>
            <a:ext cx="3868252" cy="2295026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xmlns="" id="{A0AE6D4D-8C36-423B-8B0B-9AB2FFACEE54}"/>
              </a:ext>
            </a:extLst>
          </p:cNvPr>
          <p:cNvSpPr txBox="1">
            <a:spLocks/>
          </p:cNvSpPr>
          <p:nvPr/>
        </p:nvSpPr>
        <p:spPr>
          <a:xfrm>
            <a:off x="4295308" y="616029"/>
            <a:ext cx="6544142" cy="6776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800" spc="-20" dirty="0">
                <a:solidFill>
                  <a:schemeClr val="bg1"/>
                </a:solidFill>
                <a:latin typeface="+mn-lt"/>
              </a:rPr>
              <a:t>Consortium</a:t>
            </a:r>
            <a:endParaRPr lang="en-US" sz="4800" spc="-25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157D9D-3EA5-4EEC-BB38-A569DB881D7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62000" y="384762"/>
            <a:ext cx="3365284" cy="1097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EB5E30-5B93-46A0-9B8B-D82A62C45099}"/>
              </a:ext>
            </a:extLst>
          </p:cNvPr>
          <p:cNvSpPr txBox="1"/>
          <p:nvPr/>
        </p:nvSpPr>
        <p:spPr>
          <a:xfrm>
            <a:off x="4191000" y="2114550"/>
            <a:ext cx="3430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Founding Members</a:t>
            </a:r>
          </a:p>
        </p:txBody>
      </p:sp>
      <p:pic>
        <p:nvPicPr>
          <p:cNvPr id="11" name="Picture 12" descr="Image result for keysight logo">
            <a:extLst>
              <a:ext uri="{FF2B5EF4-FFF2-40B4-BE49-F238E27FC236}">
                <a16:creationId xmlns:a16="http://schemas.microsoft.com/office/drawing/2014/main" xmlns="" id="{79DEE4D9-A750-43F4-9292-9A05E1F9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36" y="4007870"/>
            <a:ext cx="1822489" cy="12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Image result for cameo networks logo">
            <a:extLst>
              <a:ext uri="{FF2B5EF4-FFF2-40B4-BE49-F238E27FC236}">
                <a16:creationId xmlns:a16="http://schemas.microsoft.com/office/drawing/2014/main" xmlns="" id="{BEAA7099-B2AF-4AE3-843D-30AAC70BE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46" y="2706999"/>
            <a:ext cx="1684069" cy="7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Image result for delta networks logo">
            <a:extLst>
              <a:ext uri="{FF2B5EF4-FFF2-40B4-BE49-F238E27FC236}">
                <a16:creationId xmlns:a16="http://schemas.microsoft.com/office/drawing/2014/main" xmlns="" id="{384EFE6F-DDF0-43FF-8B03-9D2097D48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69" y="3411039"/>
            <a:ext cx="1497260" cy="5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Image result for edom logo">
            <a:extLst>
              <a:ext uri="{FF2B5EF4-FFF2-40B4-BE49-F238E27FC236}">
                <a16:creationId xmlns:a16="http://schemas.microsoft.com/office/drawing/2014/main" xmlns="" id="{386139DC-C4A9-4444-86CD-C801A07F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66" y="4319072"/>
            <a:ext cx="1211402" cy="5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4" descr="Image result for innovium logo">
            <a:extLst>
              <a:ext uri="{FF2B5EF4-FFF2-40B4-BE49-F238E27FC236}">
                <a16:creationId xmlns:a16="http://schemas.microsoft.com/office/drawing/2014/main" xmlns="" id="{CABF9AAD-7D47-49C8-B087-C8FA897A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08" y="4237893"/>
            <a:ext cx="1706485" cy="73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0" descr="Image result for senao logo">
            <a:extLst>
              <a:ext uri="{FF2B5EF4-FFF2-40B4-BE49-F238E27FC236}">
                <a16:creationId xmlns:a16="http://schemas.microsoft.com/office/drawing/2014/main" xmlns="" id="{B29A46A6-5655-4B1C-83D6-FE5251B3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66" y="4835770"/>
            <a:ext cx="1576051" cy="126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4" descr="Image result for wistron  logo">
            <a:extLst>
              <a:ext uri="{FF2B5EF4-FFF2-40B4-BE49-F238E27FC236}">
                <a16:creationId xmlns:a16="http://schemas.microsoft.com/office/drawing/2014/main" xmlns="" id="{BDD7DB90-FAB6-40E3-80D1-CCB9D420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96" y="5084070"/>
            <a:ext cx="1487670" cy="47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ject 76">
            <a:extLst>
              <a:ext uri="{FF2B5EF4-FFF2-40B4-BE49-F238E27FC236}">
                <a16:creationId xmlns:a16="http://schemas.microsoft.com/office/drawing/2014/main" xmlns="" id="{95F26F91-68F2-4B5C-BD30-9FBA4293FF9D}"/>
              </a:ext>
            </a:extLst>
          </p:cNvPr>
          <p:cNvSpPr/>
          <p:nvPr/>
        </p:nvSpPr>
        <p:spPr>
          <a:xfrm>
            <a:off x="6453019" y="3622432"/>
            <a:ext cx="1526397" cy="4248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D364DA6-5EE7-4D77-A5F4-A8C3CCE535A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24578" r="10071" b="42152"/>
          <a:stretch/>
        </p:blipFill>
        <p:spPr>
          <a:xfrm>
            <a:off x="5479993" y="4504269"/>
            <a:ext cx="1440611" cy="266636"/>
          </a:xfrm>
          <a:prstGeom prst="rect">
            <a:avLst/>
          </a:prstGeom>
        </p:spPr>
      </p:pic>
      <p:pic>
        <p:nvPicPr>
          <p:cNvPr id="1026" name="Picture 2" descr="Image result for dell EMC logo">
            <a:extLst>
              <a:ext uri="{FF2B5EF4-FFF2-40B4-BE49-F238E27FC236}">
                <a16:creationId xmlns:a16="http://schemas.microsoft.com/office/drawing/2014/main" xmlns="" id="{572B2611-98FD-43CF-B5A9-E5D993D9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477" y="3678970"/>
            <a:ext cx="1678107" cy="2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ccton logo">
            <a:extLst>
              <a:ext uri="{FF2B5EF4-FFF2-40B4-BE49-F238E27FC236}">
                <a16:creationId xmlns:a16="http://schemas.microsoft.com/office/drawing/2014/main" xmlns="" id="{C4D92CB5-8B6D-4219-AC36-9155B7DB5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2" b="44093"/>
          <a:stretch/>
        </p:blipFill>
        <p:spPr bwMode="auto">
          <a:xfrm>
            <a:off x="1160210" y="2921421"/>
            <a:ext cx="1174451" cy="2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AE8A3AA-4E64-4982-B2BE-E30250E9853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-422"/>
          <a:stretch/>
        </p:blipFill>
        <p:spPr>
          <a:xfrm>
            <a:off x="2601881" y="2910254"/>
            <a:ext cx="1036456" cy="4110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CABD01A-E1E5-478E-8CD5-55555FD988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33915" y="2968149"/>
            <a:ext cx="1513918" cy="278561"/>
          </a:xfrm>
          <a:prstGeom prst="rect">
            <a:avLst/>
          </a:prstGeom>
        </p:spPr>
      </p:pic>
      <p:pic>
        <p:nvPicPr>
          <p:cNvPr id="1030" name="Picture 6" descr="Image result for Bizlink logo">
            <a:extLst>
              <a:ext uri="{FF2B5EF4-FFF2-40B4-BE49-F238E27FC236}">
                <a16:creationId xmlns:a16="http://schemas.microsoft.com/office/drawing/2014/main" xmlns="" id="{D0EBAA63-9978-4190-BCFA-3C15383F7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18" y="2875084"/>
            <a:ext cx="1364953" cy="3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08B4493-EB64-441D-A41A-BB2B041F2771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063" t="27089" r="9446" b="27088"/>
          <a:stretch/>
        </p:blipFill>
        <p:spPr>
          <a:xfrm>
            <a:off x="685301" y="3528370"/>
            <a:ext cx="1955147" cy="639184"/>
          </a:xfrm>
          <a:prstGeom prst="rect">
            <a:avLst/>
          </a:prstGeom>
        </p:spPr>
      </p:pic>
      <p:pic>
        <p:nvPicPr>
          <p:cNvPr id="18" name="Picture 26" descr="Image result for centec networking logo">
            <a:extLst>
              <a:ext uri="{FF2B5EF4-FFF2-40B4-BE49-F238E27FC236}">
                <a16:creationId xmlns:a16="http://schemas.microsoft.com/office/drawing/2014/main" xmlns="" id="{278BEC23-E01E-4B59-BB92-7B07C3307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6" y="3230662"/>
            <a:ext cx="2268416" cy="12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8BD9812-791F-47E9-85DC-EE600B263D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54075" y="3534684"/>
            <a:ext cx="1567596" cy="600264"/>
          </a:xfrm>
          <a:prstGeom prst="rect">
            <a:avLst/>
          </a:prstGeom>
        </p:spPr>
      </p:pic>
      <p:pic>
        <p:nvPicPr>
          <p:cNvPr id="1036" name="Picture 12" descr="Image result for foxlink logo">
            <a:extLst>
              <a:ext uri="{FF2B5EF4-FFF2-40B4-BE49-F238E27FC236}">
                <a16:creationId xmlns:a16="http://schemas.microsoft.com/office/drawing/2014/main" xmlns="" id="{F88F90A3-5672-442B-9E20-139771A7E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36" y="4237893"/>
            <a:ext cx="1218776" cy="7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9BFB66A-4A88-4A8A-801F-CF7211BB7C3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3" y="4420576"/>
            <a:ext cx="1561647" cy="5205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8EBC10C0-B305-41EF-9B25-317D69B1194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176" y="4230616"/>
            <a:ext cx="867773" cy="6246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A0DC8BDF-0376-4FC4-9B64-0CEA1D3E3F9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71825" y="5258432"/>
            <a:ext cx="1337777" cy="35838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662B4A7C-1C17-458C-996B-3D4F10FD0AD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13029" y="5208927"/>
            <a:ext cx="1249240" cy="4591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D9FB533-6D87-44C8-AC41-FEDDF44A43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52" y="5234750"/>
            <a:ext cx="1460224" cy="3338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3FB9442-D624-4E10-9E07-38DBE3F19E6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60" y="4958251"/>
            <a:ext cx="1388373" cy="723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8578236-37BA-4EAD-9D24-019298EE4C1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31" y="2932386"/>
            <a:ext cx="1538517" cy="389758"/>
          </a:xfrm>
          <a:prstGeom prst="rect">
            <a:avLst/>
          </a:prstGeom>
        </p:spPr>
      </p:pic>
      <p:pic>
        <p:nvPicPr>
          <p:cNvPr id="34" name="Picture 2" descr="C:\Users\Robert\Desktop\Credo-HiWire Consortium Logo2.png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2"/>
          <a:stretch/>
        </p:blipFill>
        <p:spPr bwMode="auto">
          <a:xfrm>
            <a:off x="134909" y="5861052"/>
            <a:ext cx="3072985" cy="7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5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xmlns="" id="{9AD03431-666E-4218-887C-5814B01922F5}"/>
              </a:ext>
            </a:extLst>
          </p:cNvPr>
          <p:cNvSpPr txBox="1">
            <a:spLocks/>
          </p:cNvSpPr>
          <p:nvPr/>
        </p:nvSpPr>
        <p:spPr>
          <a:xfrm>
            <a:off x="4295308" y="616029"/>
            <a:ext cx="6544142" cy="6776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800" spc="-2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Consortium</a:t>
            </a:r>
            <a:endParaRPr lang="en-US" sz="4800" spc="-2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F012FD-6694-4881-A070-C4DC7EBCB1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01623"/>
            <a:ext cx="3365678" cy="109899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xmlns="" id="{5FDC293E-1075-420F-9DF7-90B0B792BBAC}"/>
              </a:ext>
            </a:extLst>
          </p:cNvPr>
          <p:cNvSpPr txBox="1"/>
          <p:nvPr/>
        </p:nvSpPr>
        <p:spPr>
          <a:xfrm>
            <a:off x="1031823" y="1567620"/>
            <a:ext cx="10763250" cy="3940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400"/>
              </a:lnSpc>
              <a:tabLst>
                <a:tab pos="2343150" algn="l"/>
              </a:tabLst>
            </a:pPr>
            <a:r>
              <a:rPr lang="en-US" sz="2800" b="1" spc="-25" dirty="0">
                <a:solidFill>
                  <a:srgbClr val="7030A0"/>
                </a:solidFill>
                <a:latin typeface="Calibri"/>
                <a:cs typeface="Calibri"/>
              </a:rPr>
              <a:t>Objective : </a:t>
            </a:r>
            <a:r>
              <a:rPr lang="en-US" sz="2800" spc="-25" dirty="0">
                <a:solidFill>
                  <a:srgbClr val="313D48"/>
                </a:solidFill>
                <a:latin typeface="Calibri"/>
                <a:cs typeface="Calibri"/>
              </a:rPr>
              <a:t>	Enable an ecosystem of plug &amp; play certified AEC Cables</a:t>
            </a:r>
          </a:p>
          <a:p>
            <a:pPr marL="12700" marR="5080">
              <a:lnSpc>
                <a:spcPct val="102400"/>
              </a:lnSpc>
              <a:tabLst>
                <a:tab pos="2343150" algn="l"/>
              </a:tabLst>
            </a:pPr>
            <a:endParaRPr lang="en-US" sz="2800" b="1" spc="-25" dirty="0">
              <a:solidFill>
                <a:srgbClr val="313D48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2400"/>
              </a:lnSpc>
              <a:tabLst>
                <a:tab pos="2343150" algn="l"/>
              </a:tabLst>
            </a:pPr>
            <a:r>
              <a:rPr lang="en-US" sz="2800" b="1" spc="-25" dirty="0">
                <a:solidFill>
                  <a:srgbClr val="7030A0"/>
                </a:solidFill>
                <a:latin typeface="Calibri"/>
                <a:cs typeface="Calibri"/>
              </a:rPr>
              <a:t>Model </a:t>
            </a:r>
            <a:r>
              <a:rPr lang="en-US" sz="2800" spc="-25" dirty="0">
                <a:solidFill>
                  <a:srgbClr val="7030A0"/>
                </a:solidFill>
                <a:latin typeface="Calibri"/>
                <a:cs typeface="Calibri"/>
              </a:rPr>
              <a:t>: </a:t>
            </a:r>
            <a:r>
              <a:rPr lang="en-US" sz="2800" spc="-25" dirty="0">
                <a:solidFill>
                  <a:srgbClr val="313D48"/>
                </a:solidFill>
                <a:latin typeface="Calibri"/>
                <a:cs typeface="Calibri"/>
              </a:rPr>
              <a:t>	USB-IF – Mutual Benefit Non-Profit</a:t>
            </a:r>
          </a:p>
          <a:p>
            <a:pPr marL="12700" marR="5080">
              <a:lnSpc>
                <a:spcPct val="102400"/>
              </a:lnSpc>
              <a:tabLst>
                <a:tab pos="2343150" algn="l"/>
              </a:tabLst>
            </a:pPr>
            <a:endParaRPr lang="en-US" sz="2800" spc="-25" dirty="0">
              <a:solidFill>
                <a:srgbClr val="313D48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2400"/>
              </a:lnSpc>
              <a:tabLst>
                <a:tab pos="2343150" algn="l"/>
              </a:tabLst>
            </a:pPr>
            <a:r>
              <a:rPr lang="en-US" sz="2800" b="1" spc="-25" dirty="0">
                <a:solidFill>
                  <a:srgbClr val="7030A0"/>
                </a:solidFill>
                <a:latin typeface="Calibri"/>
                <a:cs typeface="Calibri"/>
              </a:rPr>
              <a:t>Initial </a:t>
            </a:r>
            <a:r>
              <a:rPr lang="en-US" sz="2800" b="1" spc="-25" dirty="0" err="1">
                <a:solidFill>
                  <a:srgbClr val="7030A0"/>
                </a:solidFill>
                <a:latin typeface="Calibri"/>
                <a:cs typeface="Calibri"/>
              </a:rPr>
              <a:t>BoD</a:t>
            </a:r>
            <a:r>
              <a:rPr lang="en-US" sz="2800" b="1" spc="-25" dirty="0">
                <a:solidFill>
                  <a:srgbClr val="7030A0"/>
                </a:solidFill>
                <a:latin typeface="Calibri"/>
                <a:cs typeface="Calibri"/>
              </a:rPr>
              <a:t> : </a:t>
            </a:r>
            <a:r>
              <a:rPr lang="en-US" sz="2800" spc="-25" dirty="0">
                <a:solidFill>
                  <a:srgbClr val="313D48"/>
                </a:solidFill>
                <a:latin typeface="Calibri"/>
                <a:cs typeface="Calibri"/>
              </a:rPr>
              <a:t>	Credo + Academia</a:t>
            </a:r>
          </a:p>
          <a:p>
            <a:pPr marL="12700" marR="5080">
              <a:lnSpc>
                <a:spcPct val="102400"/>
              </a:lnSpc>
              <a:tabLst>
                <a:tab pos="2343150" algn="l"/>
              </a:tabLst>
            </a:pPr>
            <a:endParaRPr lang="en-US" sz="2800" spc="-25" dirty="0">
              <a:solidFill>
                <a:srgbClr val="313D48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2400"/>
              </a:lnSpc>
              <a:tabLst>
                <a:tab pos="2343150" algn="l"/>
              </a:tabLst>
            </a:pPr>
            <a:r>
              <a:rPr lang="en-US" sz="2800" b="1" spc="-25" dirty="0">
                <a:solidFill>
                  <a:srgbClr val="7030A0"/>
                </a:solidFill>
                <a:latin typeface="Calibri"/>
                <a:cs typeface="Calibri"/>
              </a:rPr>
              <a:t>Initial Funding : </a:t>
            </a:r>
            <a:r>
              <a:rPr lang="en-US" sz="2800" spc="-25" dirty="0">
                <a:solidFill>
                  <a:srgbClr val="313D48"/>
                </a:solidFill>
                <a:latin typeface="Calibri"/>
                <a:cs typeface="Calibri"/>
              </a:rPr>
              <a:t>	Credo Semiconductor</a:t>
            </a:r>
          </a:p>
          <a:p>
            <a:pPr marL="12700" marR="5080">
              <a:lnSpc>
                <a:spcPct val="102400"/>
              </a:lnSpc>
              <a:tabLst>
                <a:tab pos="2343150" algn="l"/>
              </a:tabLst>
            </a:pPr>
            <a:endParaRPr lang="en-US" sz="2800" spc="-25" dirty="0">
              <a:solidFill>
                <a:srgbClr val="313D48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2400"/>
              </a:lnSpc>
              <a:tabLst>
                <a:tab pos="2343150" algn="l"/>
              </a:tabLst>
            </a:pPr>
            <a:r>
              <a:rPr lang="en-US" sz="2800" b="1" spc="-25" dirty="0">
                <a:solidFill>
                  <a:srgbClr val="7030A0"/>
                </a:solidFill>
                <a:latin typeface="Calibri"/>
                <a:cs typeface="Calibri"/>
              </a:rPr>
              <a:t>Trademarks 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E3CD46-4139-4B92-BF36-9AAD57AEBF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5923" y="4852141"/>
            <a:ext cx="3365678" cy="1098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A14D38-1683-4547-A41A-0FFA7508CA65}"/>
              </a:ext>
            </a:extLst>
          </p:cNvPr>
          <p:cNvSpPr txBox="1"/>
          <p:nvPr/>
        </p:nvSpPr>
        <p:spPr>
          <a:xfrm>
            <a:off x="6575373" y="509821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A97E3C-8108-4B8D-A44A-F859B81E1F95}"/>
              </a:ext>
            </a:extLst>
          </p:cNvPr>
          <p:cNvSpPr txBox="1"/>
          <p:nvPr/>
        </p:nvSpPr>
        <p:spPr>
          <a:xfrm>
            <a:off x="7737423" y="5174418"/>
            <a:ext cx="144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HiWire™</a:t>
            </a:r>
          </a:p>
        </p:txBody>
      </p:sp>
      <p:pic>
        <p:nvPicPr>
          <p:cNvPr id="9" name="Picture 2" descr="C:\Users\Robert\Desktop\Credo-HiWire Consortium Logo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2"/>
          <a:stretch/>
        </p:blipFill>
        <p:spPr bwMode="auto">
          <a:xfrm>
            <a:off x="134909" y="5861052"/>
            <a:ext cx="3072985" cy="7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xmlns="" id="{9AD03431-666E-4218-887C-5814B01922F5}"/>
              </a:ext>
            </a:extLst>
          </p:cNvPr>
          <p:cNvSpPr txBox="1">
            <a:spLocks/>
          </p:cNvSpPr>
          <p:nvPr/>
        </p:nvSpPr>
        <p:spPr>
          <a:xfrm>
            <a:off x="4295308" y="616029"/>
            <a:ext cx="7458542" cy="6776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800" spc="-2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Consortium </a:t>
            </a:r>
            <a:r>
              <a:rPr lang="en-US" sz="4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Launch PR</a:t>
            </a:r>
            <a:endParaRPr lang="en-US" sz="4800" spc="-2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F012FD-6694-4881-A070-C4DC7EBCB1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01623"/>
            <a:ext cx="3365678" cy="1098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3D7B66-5F81-483A-A211-81AD2DFC4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1651003"/>
            <a:ext cx="5645150" cy="40889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Robert\Desktop\Credo-HiWire Consortium Logo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2"/>
          <a:stretch/>
        </p:blipFill>
        <p:spPr bwMode="auto">
          <a:xfrm>
            <a:off x="134909" y="5861052"/>
            <a:ext cx="3072985" cy="7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B8011A-5BC6-42E9-A330-18AA5C39B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148" y="2619243"/>
            <a:ext cx="2833213" cy="367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xmlns="" id="{9AD03431-666E-4218-887C-5814B01922F5}"/>
              </a:ext>
            </a:extLst>
          </p:cNvPr>
          <p:cNvSpPr txBox="1">
            <a:spLocks/>
          </p:cNvSpPr>
          <p:nvPr/>
        </p:nvSpPr>
        <p:spPr>
          <a:xfrm>
            <a:off x="4295308" y="616029"/>
            <a:ext cx="7458542" cy="6776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800" spc="-2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Consortium </a:t>
            </a:r>
            <a:r>
              <a:rPr lang="en-US" sz="4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Brochure</a:t>
            </a:r>
            <a:endParaRPr lang="en-US" sz="4800" spc="-2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F012FD-6694-4881-A070-C4DC7EBCB1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01623"/>
            <a:ext cx="3365678" cy="1098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05F477-7DCE-43C3-AE8F-DDE714AEC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90700"/>
            <a:ext cx="2840003" cy="367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60FFA2F-0512-4BAC-8082-C5EFDFE5B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298" y="2511293"/>
            <a:ext cx="2840251" cy="367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E182D2-BA51-4E36-BF0B-8213F2C04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3174" y="1771519"/>
            <a:ext cx="2830068" cy="367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Robert\Desktop\Credo-HiWire Consortium Logo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2"/>
          <a:stretch/>
        </p:blipFill>
        <p:spPr bwMode="auto">
          <a:xfrm>
            <a:off x="134909" y="5861052"/>
            <a:ext cx="3072985" cy="7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1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xmlns="" id="{9AD03431-666E-4218-887C-5814B01922F5}"/>
              </a:ext>
            </a:extLst>
          </p:cNvPr>
          <p:cNvSpPr txBox="1">
            <a:spLocks/>
          </p:cNvSpPr>
          <p:nvPr/>
        </p:nvSpPr>
        <p:spPr>
          <a:xfrm>
            <a:off x="4295308" y="616029"/>
            <a:ext cx="7458542" cy="6776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800" spc="-2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Consortium </a:t>
            </a:r>
            <a:r>
              <a:rPr lang="en-US" sz="48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Website</a:t>
            </a:r>
            <a:endParaRPr lang="en-US" sz="4800" spc="-2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F012FD-6694-4881-A070-C4DC7EBCB1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01623"/>
            <a:ext cx="3365678" cy="1098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D6BEC0-5801-492E-BBA5-DEDDB3A2ED74}"/>
              </a:ext>
            </a:extLst>
          </p:cNvPr>
          <p:cNvSpPr txBox="1"/>
          <p:nvPr/>
        </p:nvSpPr>
        <p:spPr>
          <a:xfrm>
            <a:off x="9182100" y="1600200"/>
            <a:ext cx="25409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Website:</a:t>
            </a:r>
          </a:p>
          <a:p>
            <a:r>
              <a:rPr lang="en-US" sz="2800" dirty="0">
                <a:solidFill>
                  <a:srgbClr val="7030A0"/>
                </a:solidFill>
              </a:rPr>
              <a:t>www.hiwire.org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Email Inquiries:</a:t>
            </a:r>
          </a:p>
          <a:p>
            <a:r>
              <a:rPr lang="en-US" sz="2800" dirty="0">
                <a:solidFill>
                  <a:srgbClr val="7030A0"/>
                </a:solidFill>
              </a:rPr>
              <a:t>info@hiwire.org</a:t>
            </a:r>
          </a:p>
        </p:txBody>
      </p:sp>
      <p:pic>
        <p:nvPicPr>
          <p:cNvPr id="7" name="Picture 2" descr="C:\Users\Robert\Desktop\Credo-HiWire Consortium Logo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2"/>
          <a:stretch/>
        </p:blipFill>
        <p:spPr bwMode="auto">
          <a:xfrm>
            <a:off x="134909" y="5861052"/>
            <a:ext cx="3072985" cy="7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54C5C1A-7334-473B-8622-66CE41A37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486" y="1509026"/>
            <a:ext cx="5473956" cy="447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44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128</Words>
  <Application>Microsoft Office PowerPoint</Application>
  <PresentationFormat>Custom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 Introducing the HiWire Certified Active Electrical Cable (AEC)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Eminian</dc:creator>
  <cp:lastModifiedBy>Creor Group</cp:lastModifiedBy>
  <cp:revision>15</cp:revision>
  <dcterms:created xsi:type="dcterms:W3CDTF">2019-08-23T16:05:03Z</dcterms:created>
  <dcterms:modified xsi:type="dcterms:W3CDTF">2019-11-15T21:52:49Z</dcterms:modified>
</cp:coreProperties>
</file>